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Bree Serif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BreeSerif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23887" y="1282303"/>
            <a:ext cx="7886699" cy="2139552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23887" y="3442097"/>
            <a:ext cx="7886699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286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6291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62984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29840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629840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3" type="body"/>
          </p:nvPr>
        </p:nvSpPr>
        <p:spPr>
          <a:xfrm>
            <a:off x="4629150" y="1260872"/>
            <a:ext cx="388739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4" type="body"/>
          </p:nvPr>
        </p:nvSpPr>
        <p:spPr>
          <a:xfrm>
            <a:off x="4629150" y="1878806"/>
            <a:ext cx="388739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629840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887390" y="740568"/>
            <a:ext cx="4629149" cy="365521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254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62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629840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629840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8" name="Shape 108"/>
          <p:cNvSpPr/>
          <p:nvPr>
            <p:ph idx="2" type="pic"/>
          </p:nvPr>
        </p:nvSpPr>
        <p:spPr>
          <a:xfrm>
            <a:off x="3887390" y="740568"/>
            <a:ext cx="4629149" cy="365521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29840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 rot="5400000">
            <a:off x="2940248" y="-942379"/>
            <a:ext cx="3263503" cy="78866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 rot="5400000">
            <a:off x="5350073" y="1467445"/>
            <a:ext cx="4358878" cy="1971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 rot="5400000">
            <a:off x="1349573" y="-447079"/>
            <a:ext cx="4358878" cy="580072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3053219"/>
            <a:ext cx="9144000" cy="2187698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static.giantbomb.com/uploads/screen_kubrick/0/31/2759200-nintendo-logo.jpg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778" y="-761708"/>
            <a:ext cx="5529488" cy="311033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0" y="1954478"/>
            <a:ext cx="914400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5000" u="none" cap="none" strike="noStrike">
                <a:solidFill>
                  <a:srgbClr val="DE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4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4500" u="none" cap="none" strike="noStrike">
                <a:solidFill>
                  <a:srgbClr val="7F7F7F"/>
                </a:solidFill>
                <a:latin typeface="Bree Serif"/>
                <a:ea typeface="Bree Serif"/>
                <a:cs typeface="Bree Serif"/>
                <a:sym typeface="Bree Serif"/>
              </a:rPr>
              <a:t>C</a:t>
            </a:r>
            <a:r>
              <a:rPr b="0" i="0" lang="en" sz="4100" u="none" cap="none" strike="noStrike">
                <a:solidFill>
                  <a:srgbClr val="7F7F7F"/>
                </a:solidFill>
                <a:latin typeface="Bree Serif"/>
                <a:ea typeface="Bree Serif"/>
                <a:cs typeface="Bree Serif"/>
                <a:sym typeface="Bree Serif"/>
              </a:rPr>
              <a:t>ase Study</a:t>
            </a:r>
          </a:p>
        </p:txBody>
      </p:sp>
      <p:pic>
        <p:nvPicPr>
          <p:cNvPr descr="http://vignette3.wikia.nocookie.net/nintendo/images/d/d9/Mario_(New_Super_Mario_Bros._2).png/revision/latest?cb=20120709145048&amp;path-prefix=en"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557" y="1857003"/>
            <a:ext cx="2633700" cy="32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4866361" y="3241109"/>
            <a:ext cx="387993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2700" u="none" cap="none" strike="noStrike">
                <a:solidFill>
                  <a:srgbClr val="7F7F7F"/>
                </a:solidFill>
                <a:latin typeface="Bree Serif"/>
                <a:ea typeface="Bree Serif"/>
                <a:cs typeface="Bree Serif"/>
                <a:sym typeface="Bree Serif"/>
              </a:rPr>
              <a:t>Justin McLaughlin</a:t>
            </a:r>
            <a:br>
              <a:rPr b="0" i="0" lang="en" sz="2700" u="none" cap="none" strike="noStrike">
                <a:solidFill>
                  <a:srgbClr val="7F7F7F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r>
              <a:rPr b="0" i="0" lang="en" sz="2700" u="none" cap="none" strike="noStrike">
                <a:solidFill>
                  <a:srgbClr val="7F7F7F"/>
                </a:solidFill>
                <a:latin typeface="Bree Serif"/>
                <a:ea typeface="Bree Serif"/>
                <a:cs typeface="Bree Serif"/>
                <a:sym typeface="Bree Serif"/>
              </a:rPr>
              <a:t>Justin Le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2700" u="none" cap="none" strike="noStrike">
                <a:solidFill>
                  <a:srgbClr val="7F7F7F"/>
                </a:solidFill>
                <a:latin typeface="Bree Serif"/>
                <a:ea typeface="Bree Serif"/>
                <a:cs typeface="Bree Serif"/>
                <a:sym typeface="Bree Serif"/>
              </a:rPr>
              <a:t>Dongeun Sul</a:t>
            </a:r>
            <a:br>
              <a:rPr b="0" i="0" lang="en" sz="2700" u="none" cap="none" strike="noStrike">
                <a:solidFill>
                  <a:srgbClr val="7F7F7F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r>
              <a:rPr b="0" i="0" lang="en" sz="2700" u="none" cap="none" strike="noStrike">
                <a:solidFill>
                  <a:srgbClr val="7F7F7F"/>
                </a:solidFill>
                <a:latin typeface="Bree Serif"/>
                <a:ea typeface="Bree Serif"/>
                <a:cs typeface="Bree Serif"/>
                <a:sym typeface="Bree Serif"/>
              </a:rPr>
              <a:t>Timothy Winthrop</a:t>
            </a:r>
            <a:br>
              <a:rPr b="0" i="0" lang="en" sz="14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</a:br>
          </a:p>
        </p:txBody>
      </p:sp>
      <p:sp>
        <p:nvSpPr>
          <p:cNvPr id="134" name="Shape 134"/>
          <p:cNvSpPr txBox="1"/>
          <p:nvPr/>
        </p:nvSpPr>
        <p:spPr>
          <a:xfrm>
            <a:off x="242300" y="297375"/>
            <a:ext cx="6344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92075" cy="1336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Shape 236"/>
          <p:cNvGrpSpPr/>
          <p:nvPr/>
        </p:nvGrpSpPr>
        <p:grpSpPr>
          <a:xfrm>
            <a:off x="0" y="4819351"/>
            <a:ext cx="9144000" cy="324175"/>
            <a:chOff x="0" y="6425851"/>
            <a:chExt cx="12192000" cy="432233"/>
          </a:xfrm>
        </p:grpSpPr>
        <p:sp>
          <p:nvSpPr>
            <p:cNvPr id="237" name="Shape 237"/>
            <p:cNvSpPr/>
            <p:nvPr/>
          </p:nvSpPr>
          <p:spPr>
            <a:xfrm>
              <a:off x="0" y="6538585"/>
              <a:ext cx="12192000" cy="319500"/>
            </a:xfrm>
            <a:prstGeom prst="rect">
              <a:avLst/>
            </a:prstGeom>
            <a:solidFill>
              <a:srgbClr val="DD333F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0" y="6425851"/>
              <a:ext cx="12192000" cy="112800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Shape 239"/>
          <p:cNvSpPr txBox="1"/>
          <p:nvPr/>
        </p:nvSpPr>
        <p:spPr>
          <a:xfrm>
            <a:off x="407525" y="1336412"/>
            <a:ext cx="7698600" cy="28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Conflicts between Nintendo and Third party developers.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→  Create incentives for third party developers. 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Open seminar for third party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new market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Mobile game development.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Re-focus to successful demographics instead of trying to innovate.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Constant innovations between console to console alienates some        successful demographics.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br>
              <a:rPr lang="en" sz="1800"/>
            </a:br>
            <a:r>
              <a:rPr lang="en" sz="1800"/>
              <a:t>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19652" l="0" r="0" t="0"/>
          <a:stretch/>
        </p:blipFill>
        <p:spPr>
          <a:xfrm>
            <a:off x="867700" y="2412050"/>
            <a:ext cx="6340251" cy="22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25" y="337825"/>
            <a:ext cx="5531251" cy="20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874" y="337832"/>
            <a:ext cx="3144400" cy="161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Shape 247"/>
          <p:cNvGrpSpPr/>
          <p:nvPr/>
        </p:nvGrpSpPr>
        <p:grpSpPr>
          <a:xfrm>
            <a:off x="0" y="4819351"/>
            <a:ext cx="9144000" cy="324175"/>
            <a:chOff x="0" y="6425851"/>
            <a:chExt cx="12192000" cy="432233"/>
          </a:xfrm>
        </p:grpSpPr>
        <p:sp>
          <p:nvSpPr>
            <p:cNvPr id="248" name="Shape 248"/>
            <p:cNvSpPr/>
            <p:nvPr/>
          </p:nvSpPr>
          <p:spPr>
            <a:xfrm>
              <a:off x="0" y="6538585"/>
              <a:ext cx="12192000" cy="319500"/>
            </a:xfrm>
            <a:prstGeom prst="rect">
              <a:avLst/>
            </a:prstGeom>
            <a:solidFill>
              <a:srgbClr val="DD333F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0" y="6425851"/>
              <a:ext cx="12192000" cy="112800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Shape 254"/>
          <p:cNvGrpSpPr/>
          <p:nvPr/>
        </p:nvGrpSpPr>
        <p:grpSpPr>
          <a:xfrm>
            <a:off x="0" y="4819351"/>
            <a:ext cx="9144000" cy="324175"/>
            <a:chOff x="0" y="6425851"/>
            <a:chExt cx="12192000" cy="432233"/>
          </a:xfrm>
        </p:grpSpPr>
        <p:sp>
          <p:nvSpPr>
            <p:cNvPr id="255" name="Shape 255"/>
            <p:cNvSpPr/>
            <p:nvPr/>
          </p:nvSpPr>
          <p:spPr>
            <a:xfrm>
              <a:off x="0" y="6538585"/>
              <a:ext cx="12192000" cy="319500"/>
            </a:xfrm>
            <a:prstGeom prst="rect">
              <a:avLst/>
            </a:prstGeom>
            <a:solidFill>
              <a:srgbClr val="DD333F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0" y="6425851"/>
              <a:ext cx="12192000" cy="112800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Shape 257"/>
          <p:cNvSpPr txBox="1"/>
          <p:nvPr/>
        </p:nvSpPr>
        <p:spPr>
          <a:xfrm>
            <a:off x="143175" y="980250"/>
            <a:ext cx="8007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3 . Thorough and realistic market research.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4. Supply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2012 Wii U 12million (December 2015)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atic.tumblr.com/ddb9c816d925bea8729eec19d88bab7d/etyajal/v1Jo0t0hr/tumblr_static_b8z6zcoe91k4wk844o8ogwsw4.png"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4137" y="790313"/>
            <a:ext cx="2851988" cy="336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93944" y="3316680"/>
            <a:ext cx="9144000" cy="13849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5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Shape 139"/>
          <p:cNvGrpSpPr/>
          <p:nvPr/>
        </p:nvGrpSpPr>
        <p:grpSpPr>
          <a:xfrm>
            <a:off x="0" y="4819388"/>
            <a:ext cx="9144000" cy="324110"/>
            <a:chOff x="0" y="6425851"/>
            <a:chExt cx="12192000" cy="432147"/>
          </a:xfrm>
        </p:grpSpPr>
        <p:sp>
          <p:nvSpPr>
            <p:cNvPr id="140" name="Shape 140"/>
            <p:cNvSpPr/>
            <p:nvPr/>
          </p:nvSpPr>
          <p:spPr>
            <a:xfrm>
              <a:off x="0" y="6538585"/>
              <a:ext cx="12192000" cy="319413"/>
            </a:xfrm>
            <a:prstGeom prst="rect">
              <a:avLst/>
            </a:prstGeom>
            <a:solidFill>
              <a:srgbClr val="DD333F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0" y="6425851"/>
              <a:ext cx="12192000" cy="112734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Shape 142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History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69850" lvl="0" marL="0"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800"/>
              <a:t>Established in 1889 as a playing card manufacturer and distributor.</a:t>
            </a:r>
          </a:p>
          <a:p>
            <a:pPr indent="-69850" lvl="0" marL="0"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800"/>
              <a:t>Began development of electronic toys in 60s, and video games in 70s.</a:t>
            </a:r>
          </a:p>
          <a:p>
            <a:pPr indent="-69850" lvl="0" marL="0"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800"/>
              <a:t>Developed and sold GAME &amp; WATCH in 1980, and the Donkey Kong arcade game in 1981.</a:t>
            </a:r>
          </a:p>
          <a:p>
            <a:pPr indent="-69850" lvl="0" marL="0"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800"/>
              <a:t>Famicom/NES in 1983/84</a:t>
            </a:r>
          </a:p>
          <a:p>
            <a:pPr indent="-69850" lvl="0" marL="0"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800"/>
              <a:t>Game Boy in 1989</a:t>
            </a:r>
          </a:p>
          <a:p>
            <a:pPr indent="-69850" lvl="0" marL="0"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800"/>
              <a:t>And so on….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175" y="2738124"/>
            <a:ext cx="3502324" cy="2169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story.png"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-3"/>
            <a:ext cx="5281295" cy="136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0" y="4819388"/>
            <a:ext cx="9144000" cy="324110"/>
            <a:chOff x="0" y="6425851"/>
            <a:chExt cx="12192000" cy="432147"/>
          </a:xfrm>
        </p:grpSpPr>
        <p:sp>
          <p:nvSpPr>
            <p:cNvPr id="151" name="Shape 151"/>
            <p:cNvSpPr/>
            <p:nvPr/>
          </p:nvSpPr>
          <p:spPr>
            <a:xfrm>
              <a:off x="0" y="6538585"/>
              <a:ext cx="12192000" cy="319413"/>
            </a:xfrm>
            <a:prstGeom prst="rect">
              <a:avLst/>
            </a:prstGeom>
            <a:solidFill>
              <a:srgbClr val="DD333F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0" y="6425851"/>
              <a:ext cx="12192000" cy="112734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Shape 153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History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69850" lvl="0" marL="0">
              <a:spcBef>
                <a:spcPts val="10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2400"/>
              <a:t>Grew from a small game and toy company into a multinational video game company with brand recognition worldwide</a:t>
            </a:r>
          </a:p>
          <a:p>
            <a:pPr indent="-69850" lvl="0" marL="0">
              <a:spcBef>
                <a:spcPts val="10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2400"/>
              <a:t>Has divisions located in Japan, the US, the UK, and Australia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51" y="3525650"/>
            <a:ext cx="1660473" cy="110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955" y="3525650"/>
            <a:ext cx="2102519" cy="110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149" y="3525637"/>
            <a:ext cx="1866400" cy="9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1225" y="3445862"/>
            <a:ext cx="2533125" cy="126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story.png" id="159" name="Shape 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" y="-3"/>
            <a:ext cx="5281295" cy="136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Shape 164"/>
          <p:cNvGrpSpPr/>
          <p:nvPr/>
        </p:nvGrpSpPr>
        <p:grpSpPr>
          <a:xfrm>
            <a:off x="0" y="4819388"/>
            <a:ext cx="9144000" cy="324110"/>
            <a:chOff x="0" y="6425851"/>
            <a:chExt cx="12192000" cy="432147"/>
          </a:xfrm>
        </p:grpSpPr>
        <p:sp>
          <p:nvSpPr>
            <p:cNvPr id="165" name="Shape 165"/>
            <p:cNvSpPr/>
            <p:nvPr/>
          </p:nvSpPr>
          <p:spPr>
            <a:xfrm>
              <a:off x="0" y="6538585"/>
              <a:ext cx="12192000" cy="319413"/>
            </a:xfrm>
            <a:prstGeom prst="rect">
              <a:avLst/>
            </a:prstGeom>
            <a:solidFill>
              <a:srgbClr val="DD333F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0" y="6425851"/>
              <a:ext cx="12192000" cy="112734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Shape 167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Strengths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28650" y="1555993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/>
              <a:t>Decades of experience in video game hardware and software development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/>
              <a:t>Affordable product line compared to competitors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/>
              <a:t>Strong international brand recognition, company name synonymous with “video game.”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/>
              <a:t>Nintendo has a family friendly image</a:t>
            </a:r>
          </a:p>
        </p:txBody>
      </p:sp>
      <p:pic>
        <p:nvPicPr>
          <p:cNvPr descr="Strengths.pn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3"/>
            <a:ext cx="5281295" cy="136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212" y="1441587"/>
            <a:ext cx="2301950" cy="3470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Shape 175"/>
          <p:cNvGrpSpPr/>
          <p:nvPr/>
        </p:nvGrpSpPr>
        <p:grpSpPr>
          <a:xfrm>
            <a:off x="0" y="4819388"/>
            <a:ext cx="9144000" cy="324175"/>
            <a:chOff x="0" y="6425851"/>
            <a:chExt cx="12192000" cy="432233"/>
          </a:xfrm>
        </p:grpSpPr>
        <p:sp>
          <p:nvSpPr>
            <p:cNvPr id="176" name="Shape 176"/>
            <p:cNvSpPr/>
            <p:nvPr/>
          </p:nvSpPr>
          <p:spPr>
            <a:xfrm>
              <a:off x="0" y="6538585"/>
              <a:ext cx="12192000" cy="319500"/>
            </a:xfrm>
            <a:prstGeom prst="rect">
              <a:avLst/>
            </a:prstGeom>
            <a:solidFill>
              <a:srgbClr val="DD333F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0" y="6425851"/>
              <a:ext cx="12192000" cy="112800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Shape 178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Weakness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517875" y="1507687"/>
            <a:ext cx="5824500" cy="28491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SzPct val="100000"/>
              <a:buFont typeface="Times New Roman"/>
            </a:pPr>
            <a:r>
              <a:rPr lang="en" sz="1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High dependence on few gaming titles and Characters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Times New Roman"/>
            </a:pPr>
            <a:r>
              <a:rPr lang="en" sz="1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Underpowered hardware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Times New Roman"/>
            </a:pPr>
            <a:r>
              <a:rPr lang="en" sz="1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Poor Product Marketing Confuses Customers</a:t>
            </a: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eaknesses.png"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50" y="154437"/>
            <a:ext cx="5145975" cy="13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30448" y="472325"/>
            <a:ext cx="811926" cy="69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2525" y="1785775"/>
            <a:ext cx="1185975" cy="11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03423" y="472313"/>
            <a:ext cx="811926" cy="69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97248" y="472325"/>
            <a:ext cx="811926" cy="69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Opportunities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b="1" sz="12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/>
              <a:t>With mobile gaming reaching a high in  partnering of Nintendo </a:t>
            </a:r>
          </a:p>
          <a:p>
            <a:pPr indent="-698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and another company, Nintendo is beginning to spread their reach </a:t>
            </a:r>
          </a:p>
          <a:p>
            <a:pPr indent="-698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into the mobile industry.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/>
              <a:t>As Nintendo’s competitors moving into virtual reality, </a:t>
            </a:r>
          </a:p>
          <a:p>
            <a:pPr indent="-698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this opens a niche for which nintendo can focus on.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/>
              <a:t>Nintendo’s goal is to create a console for gaming focused </a:t>
            </a:r>
          </a:p>
          <a:p>
            <a:pPr indent="-698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equally on both at home and on the go play.</a:t>
            </a:r>
          </a:p>
        </p:txBody>
      </p:sp>
      <p:grpSp>
        <p:nvGrpSpPr>
          <p:cNvPr id="191" name="Shape 191"/>
          <p:cNvGrpSpPr/>
          <p:nvPr/>
        </p:nvGrpSpPr>
        <p:grpSpPr>
          <a:xfrm>
            <a:off x="0" y="4932788"/>
            <a:ext cx="9144000" cy="324175"/>
            <a:chOff x="0" y="6425851"/>
            <a:chExt cx="12192000" cy="432233"/>
          </a:xfrm>
        </p:grpSpPr>
        <p:sp>
          <p:nvSpPr>
            <p:cNvPr id="192" name="Shape 192"/>
            <p:cNvSpPr/>
            <p:nvPr/>
          </p:nvSpPr>
          <p:spPr>
            <a:xfrm>
              <a:off x="0" y="6538585"/>
              <a:ext cx="12192000" cy="319500"/>
            </a:xfrm>
            <a:prstGeom prst="rect">
              <a:avLst/>
            </a:prstGeom>
            <a:solidFill>
              <a:srgbClr val="DD333F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0" y="6425851"/>
              <a:ext cx="12192000" cy="112800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9700" y="0"/>
            <a:ext cx="1814300" cy="1750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portunities.png"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-3"/>
            <a:ext cx="5281295" cy="136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0849" y="1793749"/>
            <a:ext cx="2063148" cy="309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Opportunities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28650" y="1369225"/>
            <a:ext cx="69474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/>
              <a:t>With their competitors not super strong in local multiplayer, 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/>
              <a:t>and their focus being more on online play--Nintendo may be 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/>
              <a:t>the best bet when considering games to play with your friends in person.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/>
              <a:t>With increasing internet speeds and old content being re-released only as digital content.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/>
              <a:t>Since Nintendo mainly focuses on releasing family oriented content, it has appeal to parents who are shopping for appropriate content for their children.</a:t>
            </a:r>
          </a:p>
        </p:txBody>
      </p:sp>
      <p:grpSp>
        <p:nvGrpSpPr>
          <p:cNvPr id="203" name="Shape 203"/>
          <p:cNvGrpSpPr/>
          <p:nvPr/>
        </p:nvGrpSpPr>
        <p:grpSpPr>
          <a:xfrm>
            <a:off x="0" y="4819388"/>
            <a:ext cx="9144000" cy="324175"/>
            <a:chOff x="0" y="6425851"/>
            <a:chExt cx="12192000" cy="432233"/>
          </a:xfrm>
        </p:grpSpPr>
        <p:sp>
          <p:nvSpPr>
            <p:cNvPr id="204" name="Shape 204"/>
            <p:cNvSpPr/>
            <p:nvPr/>
          </p:nvSpPr>
          <p:spPr>
            <a:xfrm>
              <a:off x="0" y="6538585"/>
              <a:ext cx="12192000" cy="319500"/>
            </a:xfrm>
            <a:prstGeom prst="rect">
              <a:avLst/>
            </a:prstGeom>
            <a:solidFill>
              <a:srgbClr val="DD333F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0" y="6425851"/>
              <a:ext cx="12192000" cy="112800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opportunities.png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3"/>
            <a:ext cx="5281295" cy="136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3199" y="1331187"/>
            <a:ext cx="1802948" cy="24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1400" y="51425"/>
            <a:ext cx="1279775" cy="12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Shape 213"/>
          <p:cNvGrpSpPr/>
          <p:nvPr/>
        </p:nvGrpSpPr>
        <p:grpSpPr>
          <a:xfrm>
            <a:off x="0" y="4819351"/>
            <a:ext cx="9144000" cy="324175"/>
            <a:chOff x="0" y="6425851"/>
            <a:chExt cx="12192000" cy="432233"/>
          </a:xfrm>
        </p:grpSpPr>
        <p:sp>
          <p:nvSpPr>
            <p:cNvPr id="214" name="Shape 214"/>
            <p:cNvSpPr/>
            <p:nvPr/>
          </p:nvSpPr>
          <p:spPr>
            <a:xfrm>
              <a:off x="0" y="6538585"/>
              <a:ext cx="12192000" cy="319500"/>
            </a:xfrm>
            <a:prstGeom prst="rect">
              <a:avLst/>
            </a:prstGeom>
            <a:solidFill>
              <a:srgbClr val="DD333F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0" y="6425851"/>
              <a:ext cx="12192000" cy="112800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Shape 216"/>
          <p:cNvSpPr txBox="1"/>
          <p:nvPr>
            <p:ph type="title"/>
          </p:nvPr>
        </p:nvSpPr>
        <p:spPr>
          <a:xfrm>
            <a:off x="628650" y="273806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Threats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28650" y="1417099"/>
            <a:ext cx="7886700" cy="3215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1400"/>
              <a:t>Sony and Microsoft are in direct competition with Nintendo and pose a threat due to the initial cost of game products, most consumers don’t own more than one or two consoles.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1400"/>
              <a:t>With the dawn of mobile games in an increase and people spending more time on </a:t>
            </a: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their phones, they’re less likely to purchase dedicated video game consoles over </a:t>
            </a: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playing games on their cell phones.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1400"/>
              <a:t>Due to being a company that participates in international markets, they are threatened </a:t>
            </a: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by fluctuating exchange rates on currency and different demographics from culture.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1400"/>
              <a:t>Possible increased competition from countries that are beginning to enter into </a:t>
            </a: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entrepreneurial markets in the future.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1400"/>
              <a:t>Third party developers often tend to develop for the competition because of higher </a:t>
            </a: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console sales or unfamiliarity with architecture of the consoles.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446" y="1987021"/>
            <a:ext cx="2312000" cy="32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reats.png"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37"/>
            <a:ext cx="5466074" cy="14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683750" y="263925"/>
            <a:ext cx="921450" cy="8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80925" y="263925"/>
            <a:ext cx="921450" cy="8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78100" y="263925"/>
            <a:ext cx="921450" cy="8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29350" cy="125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Shape 228"/>
          <p:cNvGrpSpPr/>
          <p:nvPr/>
        </p:nvGrpSpPr>
        <p:grpSpPr>
          <a:xfrm>
            <a:off x="0" y="4819351"/>
            <a:ext cx="9144000" cy="324175"/>
            <a:chOff x="0" y="6425851"/>
            <a:chExt cx="12192000" cy="432233"/>
          </a:xfrm>
        </p:grpSpPr>
        <p:sp>
          <p:nvSpPr>
            <p:cNvPr id="229" name="Shape 229"/>
            <p:cNvSpPr/>
            <p:nvPr/>
          </p:nvSpPr>
          <p:spPr>
            <a:xfrm>
              <a:off x="0" y="6538585"/>
              <a:ext cx="12192000" cy="319500"/>
            </a:xfrm>
            <a:prstGeom prst="rect">
              <a:avLst/>
            </a:prstGeom>
            <a:solidFill>
              <a:srgbClr val="DD333F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0" y="6425851"/>
              <a:ext cx="12192000" cy="112800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